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15"/>
  </p:notesMasterIdLst>
  <p:handoutMasterIdLst>
    <p:handoutMasterId r:id="rId16"/>
  </p:handoutMasterIdLst>
  <p:sldIdLst>
    <p:sldId id="260" r:id="rId5"/>
    <p:sldId id="720" r:id="rId6"/>
    <p:sldId id="712" r:id="rId7"/>
    <p:sldId id="294" r:id="rId8"/>
    <p:sldId id="713" r:id="rId9"/>
    <p:sldId id="718" r:id="rId10"/>
    <p:sldId id="719" r:id="rId11"/>
    <p:sldId id="715" r:id="rId12"/>
    <p:sldId id="722" r:id="rId13"/>
    <p:sldId id="706" r:id="rId14"/>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79" autoAdjust="0"/>
    <p:restoredTop sz="94595" autoAdjust="0"/>
  </p:normalViewPr>
  <p:slideViewPr>
    <p:cSldViewPr snapToGrid="0" snapToObjects="1">
      <p:cViewPr varScale="1">
        <p:scale>
          <a:sx n="75" d="100"/>
          <a:sy n="75" d="100"/>
        </p:scale>
        <p:origin x="1632" y="48"/>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slideMaster" Target="slideMasters/slide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11/17/2025</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11/17/2025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B4AE44D9-16B7-444D-AA66-52C3E69C02E8}"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2</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35800312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3</a:t>
            </a:fld>
            <a:endParaRPr lang="en-US" altLang="en-US">
              <a:latin typeface="Calibri" panose="020F0502020204030204" pitchFamily="34" charset="0"/>
            </a:endParaRPr>
          </a:p>
        </p:txBody>
      </p:sp>
    </p:spTree>
    <p:extLst>
      <p:ext uri="{BB962C8B-B14F-4D97-AF65-F5344CB8AC3E}">
        <p14:creationId xmlns:p14="http://schemas.microsoft.com/office/powerpoint/2010/main" val="35800312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5</a:t>
            </a:fld>
            <a:endParaRPr lang="en-US" altLang="en-US"/>
          </a:p>
        </p:txBody>
      </p:sp>
    </p:spTree>
    <p:extLst>
      <p:ext uri="{BB962C8B-B14F-4D97-AF65-F5344CB8AC3E}">
        <p14:creationId xmlns:p14="http://schemas.microsoft.com/office/powerpoint/2010/main" val="35225594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97ACC2-7628-DB09-61FF-569AD0FA8DC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2A27F18-7DE6-2AA4-D5DC-0897AE7F51F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DF73E49-D241-8700-61F2-C904F1AA86A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F0EC148-0096-CDB9-B43B-8B91B63DFA1F}"/>
              </a:ext>
            </a:extLst>
          </p:cNvPr>
          <p:cNvSpPr>
            <a:spLocks noGrp="1"/>
          </p:cNvSpPr>
          <p:nvPr>
            <p:ph type="sldNum" sz="quarter" idx="5"/>
          </p:nvPr>
        </p:nvSpPr>
        <p:spPr/>
        <p:txBody>
          <a:bodyPr/>
          <a:lstStyle/>
          <a:p>
            <a:pPr>
              <a:defRPr/>
            </a:pPr>
            <a:fld id="{BB56BE11-F7D4-4A51-97C7-9E59A26F3BF6}" type="slidenum">
              <a:rPr lang="en-US" altLang="en-US" smtClean="0"/>
              <a:pPr>
                <a:defRPr/>
              </a:pPr>
              <a:t>6</a:t>
            </a:fld>
            <a:endParaRPr lang="en-US" altLang="en-US"/>
          </a:p>
        </p:txBody>
      </p:sp>
    </p:spTree>
    <p:extLst>
      <p:ext uri="{BB962C8B-B14F-4D97-AF65-F5344CB8AC3E}">
        <p14:creationId xmlns:p14="http://schemas.microsoft.com/office/powerpoint/2010/main" val="8967067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D0F62B-F01B-65BF-ED81-C61F33AB8DE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6798A2C-025E-78F4-5B19-C1E6A43444A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8C0BD26-FB5B-2F0E-3743-3392A1890420}"/>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483E39D-D309-F570-2867-B12C595FCD31}"/>
              </a:ext>
            </a:extLst>
          </p:cNvPr>
          <p:cNvSpPr>
            <a:spLocks noGrp="1"/>
          </p:cNvSpPr>
          <p:nvPr>
            <p:ph type="sldNum" sz="quarter" idx="5"/>
          </p:nvPr>
        </p:nvSpPr>
        <p:spPr/>
        <p:txBody>
          <a:bodyPr/>
          <a:lstStyle/>
          <a:p>
            <a:pPr>
              <a:defRPr/>
            </a:pPr>
            <a:fld id="{BB56BE11-F7D4-4A51-97C7-9E59A26F3BF6}" type="slidenum">
              <a:rPr lang="en-US" altLang="en-US" smtClean="0"/>
              <a:pPr>
                <a:defRPr/>
              </a:pPr>
              <a:t>7</a:t>
            </a:fld>
            <a:endParaRPr lang="en-US" altLang="en-US"/>
          </a:p>
        </p:txBody>
      </p:sp>
    </p:spTree>
    <p:extLst>
      <p:ext uri="{BB962C8B-B14F-4D97-AF65-F5344CB8AC3E}">
        <p14:creationId xmlns:p14="http://schemas.microsoft.com/office/powerpoint/2010/main" val="31213412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8</a:t>
            </a:fld>
            <a:endParaRPr lang="en-US" altLang="en-US"/>
          </a:p>
        </p:txBody>
      </p:sp>
    </p:spTree>
    <p:extLst>
      <p:ext uri="{BB962C8B-B14F-4D97-AF65-F5344CB8AC3E}">
        <p14:creationId xmlns:p14="http://schemas.microsoft.com/office/powerpoint/2010/main" val="18917571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17143F-3D90-8CDB-5B76-67E98B66C93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264B2F7-588F-3466-283C-346D2D331B8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7D02783-D3D8-DBF8-97E4-F7643A9D8840}"/>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DC40EC9-F369-78B3-518D-B24FA794321F}"/>
              </a:ext>
            </a:extLst>
          </p:cNvPr>
          <p:cNvSpPr>
            <a:spLocks noGrp="1"/>
          </p:cNvSpPr>
          <p:nvPr>
            <p:ph type="sldNum" sz="quarter" idx="5"/>
          </p:nvPr>
        </p:nvSpPr>
        <p:spPr/>
        <p:txBody>
          <a:bodyPr/>
          <a:lstStyle/>
          <a:p>
            <a:pPr>
              <a:defRPr/>
            </a:pPr>
            <a:fld id="{BB56BE11-F7D4-4A51-97C7-9E59A26F3BF6}" type="slidenum">
              <a:rPr lang="en-US" altLang="en-US" smtClean="0"/>
              <a:pPr>
                <a:defRPr/>
              </a:pPr>
              <a:t>9</a:t>
            </a:fld>
            <a:endParaRPr lang="en-US" altLang="en-US"/>
          </a:p>
        </p:txBody>
      </p:sp>
    </p:spTree>
    <p:extLst>
      <p:ext uri="{BB962C8B-B14F-4D97-AF65-F5344CB8AC3E}">
        <p14:creationId xmlns:p14="http://schemas.microsoft.com/office/powerpoint/2010/main" val="8482578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958796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a:t>Click to edit Master title style</a:t>
            </a:r>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40975053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000" dirty="0"/>
              <a:t>November 2025</a:t>
            </a:r>
          </a:p>
        </p:txBody>
      </p:sp>
    </p:spTree>
    <p:extLst>
      <p:ext uri="{BB962C8B-B14F-4D97-AF65-F5344CB8AC3E}">
        <p14:creationId xmlns:p14="http://schemas.microsoft.com/office/powerpoint/2010/main" val="3902433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927550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2094810754"/>
      </p:ext>
    </p:extLst>
  </p:cSld>
  <p:clrMap bg1="lt1" tx1="dk1" bg2="lt2" tx2="dk2" accent1="accent1" accent2="accent2" accent3="accent3" accent4="accent4" accent5="accent5" accent6="accent6" hlink="hlink" folHlink="folHlink"/>
  <p:sldLayoutIdLst>
    <p:sldLayoutId id="2147494278" r:id="rId1"/>
    <p:sldLayoutId id="2147494279" r:id="rId2"/>
    <p:sldLayoutId id="2147494280"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5: PRS Report </a:t>
              </a:r>
            </a:p>
            <a:p>
              <a:pPr eaLnBrk="1" hangingPunct="1"/>
              <a:endParaRPr lang="en-US" altLang="en-US" b="1" dirty="0"/>
            </a:p>
            <a:p>
              <a:pPr eaLnBrk="1" hangingPunct="1"/>
              <a:r>
                <a:rPr lang="en-US" altLang="en-US" sz="2000" dirty="0"/>
                <a:t>Diana Coleman</a:t>
              </a:r>
            </a:p>
            <a:p>
              <a:pPr eaLnBrk="1" hangingPunct="1"/>
              <a:r>
                <a:rPr lang="en-US" altLang="en-US" sz="2000" dirty="0"/>
                <a:t>PRS Chair</a:t>
              </a:r>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a:t>November 19, 2025</a:t>
              </a:r>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59449"/>
            <a:ext cx="7924800" cy="435268"/>
          </a:xfrm>
        </p:spPr>
        <p:txBody>
          <a:bodyPr/>
          <a:lstStyle/>
          <a:p>
            <a:r>
              <a:rPr lang="en-US" sz="2200" b="1" dirty="0">
                <a:solidFill>
                  <a:schemeClr val="accent1"/>
                </a:solidFill>
              </a:rPr>
              <a:t>2025 Release Targets – Approved NPRRs / SCRs / xGRRs </a:t>
            </a:r>
          </a:p>
        </p:txBody>
      </p:sp>
      <p:sp>
        <p:nvSpPr>
          <p:cNvPr id="6"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29" name="TextBox 15"/>
          <p:cNvSpPr txBox="1">
            <a:spLocks noChangeArrowheads="1"/>
          </p:cNvSpPr>
          <p:nvPr/>
        </p:nvSpPr>
        <p:spPr bwMode="auto">
          <a:xfrm>
            <a:off x="160280" y="5617850"/>
            <a:ext cx="2278120" cy="55399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2221367" y="6477000"/>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ea typeface="+mn-ea"/>
                <a:cs typeface="+mn-cs"/>
              </a:rPr>
              <a:t>Release targets are subject to change</a:t>
            </a:r>
          </a:p>
        </p:txBody>
      </p:sp>
      <p:sp>
        <p:nvSpPr>
          <p:cNvPr id="32" name="TextBox 23"/>
          <p:cNvSpPr txBox="1">
            <a:spLocks noChangeArrowheads="1"/>
          </p:cNvSpPr>
          <p:nvPr/>
        </p:nvSpPr>
        <p:spPr bwMode="auto">
          <a:xfrm>
            <a:off x="2514600" y="562268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APPENDIX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FF0000"/>
                </a:solidFill>
                <a:effectLst/>
                <a:uLnTx/>
                <a:uFillTx/>
                <a:latin typeface="Arial" charset="0"/>
                <a:ea typeface="+mn-ea"/>
                <a:cs typeface="+mn-cs"/>
              </a:rPr>
              <a:t>Red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New additions and target release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sngStrike" kern="0" cap="none" spc="0" normalizeH="0" baseline="0" noProof="0" dirty="0">
                <a:ln>
                  <a:noFill/>
                </a:ln>
                <a:solidFill>
                  <a:srgbClr val="000000"/>
                </a:solidFill>
                <a:effectLst/>
                <a:uLnTx/>
                <a:uFillTx/>
                <a:latin typeface="Arial" charset="0"/>
                <a:ea typeface="+mn-ea"/>
                <a:cs typeface="+mn-cs"/>
              </a:rPr>
              <a:t>Strike-Through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Previous target release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000000"/>
                </a:solidFill>
                <a:effectLst/>
                <a:uLnTx/>
                <a:uFillTx/>
                <a:latin typeface="Arial" charset="0"/>
                <a:ea typeface="+mn-ea"/>
                <a:cs typeface="+mn-cs"/>
              </a:rPr>
              <a:t>(a), (b), etc.: M</a:t>
            </a:r>
            <a:r>
              <a:rPr kumimoji="0" lang="en-US" sz="700" b="0" i="0" u="none" strike="noStrike" kern="0" cap="none" spc="0" normalizeH="0" baseline="0" noProof="0" dirty="0" err="1">
                <a:ln>
                  <a:noFill/>
                </a:ln>
                <a:solidFill>
                  <a:srgbClr val="000000"/>
                </a:solidFill>
                <a:effectLst/>
                <a:uLnTx/>
                <a:uFillTx/>
                <a:latin typeface="Arial" charset="0"/>
                <a:ea typeface="+mn-ea"/>
                <a:cs typeface="+mn-cs"/>
              </a:rPr>
              <a:t>ultiple</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phase release</a:t>
            </a:r>
          </a:p>
        </p:txBody>
      </p:sp>
      <p:graphicFrame>
        <p:nvGraphicFramePr>
          <p:cNvPr id="33" name="Group 3"/>
          <p:cNvGraphicFramePr>
            <a:graphicFrameLocks/>
          </p:cNvGraphicFramePr>
          <p:nvPr/>
        </p:nvGraphicFramePr>
        <p:xfrm>
          <a:off x="160280" y="739904"/>
          <a:ext cx="8839200" cy="2450592"/>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395538">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January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1/30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2/27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March</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3/27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4/24</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5/29</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June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6/26</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1938788">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NPRR945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NPRR1219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NPRR1254</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ts val="0"/>
                        </a:spcBef>
                        <a:spcAft>
                          <a:spcPct val="0"/>
                        </a:spcAft>
                        <a:buClrTx/>
                        <a:buSzTx/>
                        <a:buFontTx/>
                        <a:buNone/>
                        <a:tabLst/>
                      </a:pPr>
                      <a:r>
                        <a:rPr kumimoji="0" lang="en-US" sz="1050" b="0" i="0" u="none" strike="noStrike" kern="1200" cap="none" normalizeH="0" baseline="0" dirty="0">
                          <a:ln>
                            <a:noFill/>
                          </a:ln>
                          <a:solidFill>
                            <a:schemeClr val="tx1"/>
                          </a:solidFill>
                          <a:effectLst/>
                          <a:latin typeface="Courier New" pitchFamily="49" charset="0"/>
                          <a:ea typeface="+mn-ea"/>
                          <a:cs typeface="+mn-cs"/>
                        </a:rPr>
                        <a:t>RTC+B</a:t>
                      </a:r>
                    </a:p>
                    <a:p>
                      <a:pPr marL="0" marR="0" lvl="0" indent="0" algn="ctr" defTabSz="914400" rtl="0" eaLnBrk="1" fontAlgn="base" latinLnBrk="0" hangingPunct="1">
                        <a:lnSpc>
                          <a:spcPct val="100000"/>
                        </a:lnSpc>
                        <a:spcBef>
                          <a:spcPts val="0"/>
                        </a:spcBef>
                        <a:spcAft>
                          <a:spcPct val="0"/>
                        </a:spcAft>
                        <a:buClrTx/>
                        <a:buSzTx/>
                        <a:buFontTx/>
                        <a:buNone/>
                        <a:tabLst/>
                      </a:pPr>
                      <a:r>
                        <a:rPr kumimoji="0" lang="en-US" sz="1050" b="0" i="0" u="none" strike="noStrike" kern="1200" cap="none" normalizeH="0" baseline="0" dirty="0">
                          <a:ln>
                            <a:noFill/>
                          </a:ln>
                          <a:solidFill>
                            <a:schemeClr val="tx1"/>
                          </a:solidFill>
                          <a:effectLst/>
                          <a:latin typeface="Courier New" pitchFamily="49" charset="0"/>
                          <a:ea typeface="+mn-ea"/>
                          <a:cs typeface="+mn-cs"/>
                        </a:rPr>
                        <a:t>Market Trials Sandbox Deployed</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NPRR1145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Arial"/>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Arial"/>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Arial"/>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Arial"/>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Arial"/>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Arial"/>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1" u="none" strike="noStrike" kern="1200" cap="none" normalizeH="0" baseline="0" dirty="0">
                          <a:ln>
                            <a:noFill/>
                          </a:ln>
                          <a:solidFill>
                            <a:schemeClr val="tx1"/>
                          </a:solidFill>
                          <a:effectLst/>
                          <a:latin typeface="Arial"/>
                          <a:ea typeface="+mn-ea"/>
                          <a:cs typeface="+mn-cs"/>
                        </a:rPr>
                        <a:t>RTC+B Market Trials begin on 5/5/2025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a:ln>
                            <a:noFill/>
                          </a:ln>
                          <a:solidFill>
                            <a:schemeClr val="tx1"/>
                          </a:solidFill>
                          <a:effectLst/>
                          <a:latin typeface="+mn-lt"/>
                          <a:ea typeface="+mn-ea"/>
                          <a:cs typeface="+mn-cs"/>
                        </a:rPr>
                        <a:t>NPRR1253</a:t>
                      </a:r>
                      <a:endParaRPr kumimoji="0" lang="en-US" sz="1100" b="0" i="0" u="none" strike="sngStrike" kern="1200" cap="none" normalizeH="0" baseline="0" dirty="0">
                        <a:ln>
                          <a:noFill/>
                        </a:ln>
                        <a:solidFill>
                          <a:schemeClr val="tx1"/>
                        </a:solidFill>
                        <a:effectLst/>
                        <a:latin typeface="+mn-lt"/>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40000"/>
                        <a:lumOff val="60000"/>
                      </a:schemeClr>
                    </a:solidFill>
                  </a:tcPr>
                </a:tc>
                <a:extLst>
                  <a:ext uri="{0D108BD9-81ED-4DB2-BD59-A6C34878D82A}">
                    <a16:rowId xmlns:a16="http://schemas.microsoft.com/office/drawing/2014/main" val="10001"/>
                  </a:ext>
                </a:extLst>
              </a:tr>
            </a:tbl>
          </a:graphicData>
        </a:graphic>
      </p:graphicFrame>
      <p:sp>
        <p:nvSpPr>
          <p:cNvPr id="24" name="TextBox 21"/>
          <p:cNvSpPr txBox="1">
            <a:spLocks noChangeArrowheads="1"/>
          </p:cNvSpPr>
          <p:nvPr/>
        </p:nvSpPr>
        <p:spPr bwMode="auto">
          <a:xfrm>
            <a:off x="4225663" y="5623342"/>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a:ln>
                  <a:noFill/>
                </a:ln>
                <a:solidFill>
                  <a:srgbClr val="000000"/>
                </a:solidFill>
                <a:effectLst/>
                <a:uLnTx/>
                <a:uFillTx/>
                <a:latin typeface="Arial" charset="0"/>
                <a:ea typeface="+mn-ea"/>
                <a:cs typeface="+mn-cs"/>
              </a:rPr>
              <a:t>Project Status Codes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NS = Not Started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I     = Initiation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P    = Planning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E    = Execution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H    = On Hold</a:t>
            </a:r>
          </a:p>
        </p:txBody>
      </p:sp>
      <p:sp>
        <p:nvSpPr>
          <p:cNvPr id="3" name="Flowchart: Alternate Process 2"/>
          <p:cNvSpPr/>
          <p:nvPr/>
        </p:nvSpPr>
        <p:spPr>
          <a:xfrm>
            <a:off x="160867" y="73925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1" name="Flowchart: Alternate Process 50"/>
          <p:cNvSpPr/>
          <p:nvPr/>
        </p:nvSpPr>
        <p:spPr>
          <a:xfrm>
            <a:off x="1600200" y="747491"/>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R2</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3" name="Flowchart: Alternate Process 52"/>
          <p:cNvSpPr/>
          <p:nvPr/>
        </p:nvSpPr>
        <p:spPr>
          <a:xfrm>
            <a:off x="4572000" y="74350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R4</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4" name="Flowchart: Alternate Process 53"/>
          <p:cNvSpPr/>
          <p:nvPr/>
        </p:nvSpPr>
        <p:spPr>
          <a:xfrm>
            <a:off x="6021407" y="73889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R5</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5" name="Flowchart: Alternate Process 54"/>
          <p:cNvSpPr/>
          <p:nvPr/>
        </p:nvSpPr>
        <p:spPr>
          <a:xfrm>
            <a:off x="7475046" y="74350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R6</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graphicFrame>
        <p:nvGraphicFramePr>
          <p:cNvPr id="7" name="Group 3">
            <a:extLst>
              <a:ext uri="{FF2B5EF4-FFF2-40B4-BE49-F238E27FC236}">
                <a16:creationId xmlns:a16="http://schemas.microsoft.com/office/drawing/2014/main" id="{C9891136-BD87-176C-5143-91FEF1125173}"/>
              </a:ext>
            </a:extLst>
          </p:cNvPr>
          <p:cNvGraphicFramePr>
            <a:graphicFrameLocks/>
          </p:cNvGraphicFramePr>
          <p:nvPr/>
        </p:nvGraphicFramePr>
        <p:xfrm>
          <a:off x="160280" y="3176074"/>
          <a:ext cx="8839200" cy="2325624"/>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481526">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7/31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8/28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September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9/25</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10/23</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1" i="0" u="none" strike="noStrike" cap="none" normalizeH="0" baseline="0" dirty="0">
                        <a:ln>
                          <a:noFill/>
                        </a:ln>
                        <a:solidFill>
                          <a:srgbClr val="FF0000"/>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12/18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1694427">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6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NPRR1234</a:t>
                      </a:r>
                      <a:r>
                        <a:rPr kumimoji="0" lang="en-US" sz="1000" b="0" i="0" u="none" strike="noStrike" cap="none" normalizeH="0" baseline="0" dirty="0">
                          <a:ln>
                            <a:noFill/>
                          </a:ln>
                          <a:solidFill>
                            <a:schemeClr val="tx1"/>
                          </a:solidFill>
                          <a:effectLst/>
                          <a:latin typeface="Courier New" pitchFamily="49" charset="0"/>
                        </a:rPr>
                        <a:t>(a)</a:t>
                      </a:r>
                      <a:endParaRPr kumimoji="0" lang="en-US" sz="1200" b="0" i="0" u="none" strike="noStrike" cap="none" normalizeH="0" baseline="0" dirty="0">
                        <a:ln>
                          <a:noFill/>
                        </a:ln>
                        <a:solidFill>
                          <a:schemeClr val="tx1"/>
                        </a:solidFill>
                        <a:effectLst/>
                        <a:latin typeface="Courier New" pitchFamily="49"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7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a:ln>
                            <a:noFill/>
                          </a:ln>
                          <a:solidFill>
                            <a:schemeClr val="tx1"/>
                          </a:solidFill>
                          <a:effectLst/>
                          <a:latin typeface="+mn-lt"/>
                          <a:ea typeface="+mn-ea"/>
                          <a:cs typeface="+mn-cs"/>
                        </a:rPr>
                        <a:t>NOGRR245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7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PGRR091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PGRR115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SCR828</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7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8" name="Flowchart: Alternate Process 7">
            <a:extLst>
              <a:ext uri="{FF2B5EF4-FFF2-40B4-BE49-F238E27FC236}">
                <a16:creationId xmlns:a16="http://schemas.microsoft.com/office/drawing/2014/main" id="{910136E5-EBFA-7A6B-2C0A-EBFE5A4B3914}"/>
              </a:ext>
            </a:extLst>
          </p:cNvPr>
          <p:cNvSpPr/>
          <p:nvPr/>
        </p:nvSpPr>
        <p:spPr>
          <a:xfrm>
            <a:off x="160363" y="3183747"/>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R7</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9" name="Flowchart: Alternate Process 8">
            <a:extLst>
              <a:ext uri="{FF2B5EF4-FFF2-40B4-BE49-F238E27FC236}">
                <a16:creationId xmlns:a16="http://schemas.microsoft.com/office/drawing/2014/main" id="{22DF4776-98CC-F894-84DE-A452FD405951}"/>
              </a:ext>
            </a:extLst>
          </p:cNvPr>
          <p:cNvSpPr/>
          <p:nvPr/>
        </p:nvSpPr>
        <p:spPr>
          <a:xfrm>
            <a:off x="1599696" y="3191988"/>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R8</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2" name="Flowchart: Alternate Process 11">
            <a:extLst>
              <a:ext uri="{FF2B5EF4-FFF2-40B4-BE49-F238E27FC236}">
                <a16:creationId xmlns:a16="http://schemas.microsoft.com/office/drawing/2014/main" id="{B55C91AD-E3F4-0703-F1EA-0E27F21FD4B3}"/>
              </a:ext>
            </a:extLst>
          </p:cNvPr>
          <p:cNvSpPr/>
          <p:nvPr/>
        </p:nvSpPr>
        <p:spPr>
          <a:xfrm>
            <a:off x="4571496" y="3188006"/>
            <a:ext cx="457200"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R10</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3" name="Flowchart: Alternate Process 12">
            <a:extLst>
              <a:ext uri="{FF2B5EF4-FFF2-40B4-BE49-F238E27FC236}">
                <a16:creationId xmlns:a16="http://schemas.microsoft.com/office/drawing/2014/main" id="{E8ABAEEF-D09F-B2E8-7F78-4763272CC5D3}"/>
              </a:ext>
            </a:extLst>
          </p:cNvPr>
          <p:cNvSpPr/>
          <p:nvPr/>
        </p:nvSpPr>
        <p:spPr>
          <a:xfrm>
            <a:off x="7474542" y="3188006"/>
            <a:ext cx="457200"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 name="Flowchart: Alternate Process 4">
            <a:extLst>
              <a:ext uri="{FF2B5EF4-FFF2-40B4-BE49-F238E27FC236}">
                <a16:creationId xmlns:a16="http://schemas.microsoft.com/office/drawing/2014/main" id="{05F62EFB-D714-1571-D587-DE9AD37940A4}"/>
              </a:ext>
            </a:extLst>
          </p:cNvPr>
          <p:cNvSpPr/>
          <p:nvPr/>
        </p:nvSpPr>
        <p:spPr>
          <a:xfrm>
            <a:off x="3124200" y="73761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R3</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0" name="Flowchart: Alternate Process 9">
            <a:extLst>
              <a:ext uri="{FF2B5EF4-FFF2-40B4-BE49-F238E27FC236}">
                <a16:creationId xmlns:a16="http://schemas.microsoft.com/office/drawing/2014/main" id="{2F974D47-70AE-8B16-8AFF-79EA315C83EA}"/>
              </a:ext>
            </a:extLst>
          </p:cNvPr>
          <p:cNvSpPr/>
          <p:nvPr/>
        </p:nvSpPr>
        <p:spPr>
          <a:xfrm>
            <a:off x="3123696" y="3182112"/>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R9</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4" name="TextBox 13">
            <a:extLst>
              <a:ext uri="{FF2B5EF4-FFF2-40B4-BE49-F238E27FC236}">
                <a16:creationId xmlns:a16="http://schemas.microsoft.com/office/drawing/2014/main" id="{A28D714B-568B-7116-7E19-FFA899FE34D1}"/>
              </a:ext>
            </a:extLst>
          </p:cNvPr>
          <p:cNvSpPr txBox="1"/>
          <p:nvPr/>
        </p:nvSpPr>
        <p:spPr>
          <a:xfrm>
            <a:off x="6073697" y="3653088"/>
            <a:ext cx="1361015" cy="246221"/>
          </a:xfrm>
          <a:prstGeom prst="rect">
            <a:avLst/>
          </a:prstGeom>
          <a:solidFill>
            <a:schemeClr val="bg1"/>
          </a:solid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Courier New" pitchFamily="49" charset="0"/>
                <a:ea typeface="+mn-ea"/>
                <a:cs typeface="+mn-cs"/>
              </a:rPr>
              <a:t>NPRR1007-1013</a:t>
            </a:r>
          </a:p>
        </p:txBody>
      </p:sp>
      <p:sp>
        <p:nvSpPr>
          <p:cNvPr id="17" name="TextBox 15">
            <a:extLst>
              <a:ext uri="{FF2B5EF4-FFF2-40B4-BE49-F238E27FC236}">
                <a16:creationId xmlns:a16="http://schemas.microsoft.com/office/drawing/2014/main" id="{E6E02350-D7E2-A621-1C4A-E23E54FC2329}"/>
              </a:ext>
            </a:extLst>
          </p:cNvPr>
          <p:cNvSpPr txBox="1">
            <a:spLocks noChangeArrowheads="1"/>
          </p:cNvSpPr>
          <p:nvPr/>
        </p:nvSpPr>
        <p:spPr bwMode="auto">
          <a:xfrm>
            <a:off x="7423133" y="5757677"/>
            <a:ext cx="1516120" cy="246221"/>
          </a:xfrm>
          <a:prstGeom prst="rect">
            <a:avLst/>
          </a:prstGeom>
          <a:solidFill>
            <a:schemeClr val="accent2">
              <a:lumMod val="40000"/>
              <a:lumOff val="60000"/>
            </a:schemeClr>
          </a:solidFill>
          <a:ln w="9525">
            <a:solidFill>
              <a:srgbClr val="000000"/>
            </a:solidFill>
            <a:miter lim="800000"/>
            <a:headEnd/>
            <a:tailEnd/>
          </a:ln>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RTC+B Market Trials</a:t>
            </a:r>
          </a:p>
        </p:txBody>
      </p:sp>
      <p:sp>
        <p:nvSpPr>
          <p:cNvPr id="18" name="Rectangle 17">
            <a:extLst>
              <a:ext uri="{FF2B5EF4-FFF2-40B4-BE49-F238E27FC236}">
                <a16:creationId xmlns:a16="http://schemas.microsoft.com/office/drawing/2014/main" id="{E95184D5-02EA-FC5F-62ED-AFCBC03B7EAE}"/>
              </a:ext>
            </a:extLst>
          </p:cNvPr>
          <p:cNvSpPr/>
          <p:nvPr/>
        </p:nvSpPr>
        <p:spPr>
          <a:xfrm>
            <a:off x="3139456" y="3713625"/>
            <a:ext cx="2864424" cy="406002"/>
          </a:xfrm>
          <a:prstGeom prst="rect">
            <a:avLst/>
          </a:prstGeom>
          <a:solidFill>
            <a:srgbClr val="F8948A"/>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Closed-loop SCED/LFC</a:t>
            </a:r>
          </a:p>
        </p:txBody>
      </p:sp>
      <p:sp>
        <p:nvSpPr>
          <p:cNvPr id="19" name="Rectangle 18">
            <a:extLst>
              <a:ext uri="{FF2B5EF4-FFF2-40B4-BE49-F238E27FC236}">
                <a16:creationId xmlns:a16="http://schemas.microsoft.com/office/drawing/2014/main" id="{1C6A88F9-126C-4AFF-A9FE-3DEAAFD04664}"/>
              </a:ext>
            </a:extLst>
          </p:cNvPr>
          <p:cNvSpPr/>
          <p:nvPr/>
        </p:nvSpPr>
        <p:spPr>
          <a:xfrm>
            <a:off x="3147694" y="4254688"/>
            <a:ext cx="2864424" cy="406002"/>
          </a:xfrm>
          <a:prstGeom prst="rect">
            <a:avLst/>
          </a:prstGeom>
          <a:solidFill>
            <a:srgbClr val="92D050"/>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Day-Ahead Market </a:t>
            </a:r>
          </a:p>
        </p:txBody>
      </p:sp>
      <p:sp>
        <p:nvSpPr>
          <p:cNvPr id="20" name="Rectangle 19">
            <a:extLst>
              <a:ext uri="{FF2B5EF4-FFF2-40B4-BE49-F238E27FC236}">
                <a16:creationId xmlns:a16="http://schemas.microsoft.com/office/drawing/2014/main" id="{9AB7D7C9-1D43-4FBD-CC01-0B92F05044CE}"/>
              </a:ext>
            </a:extLst>
          </p:cNvPr>
          <p:cNvSpPr/>
          <p:nvPr/>
        </p:nvSpPr>
        <p:spPr>
          <a:xfrm>
            <a:off x="160280" y="3713624"/>
            <a:ext cx="2963416" cy="410030"/>
          </a:xfrm>
          <a:prstGeom prst="rect">
            <a:avLst/>
          </a:prstGeom>
          <a:solidFill>
            <a:schemeClr val="accent1">
              <a:lumMod val="40000"/>
              <a:lumOff val="60000"/>
            </a:schemeClr>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Open-loop RTC SCED</a:t>
            </a:r>
          </a:p>
        </p:txBody>
      </p:sp>
      <p:sp>
        <p:nvSpPr>
          <p:cNvPr id="21" name="Rectangle 20">
            <a:extLst>
              <a:ext uri="{FF2B5EF4-FFF2-40B4-BE49-F238E27FC236}">
                <a16:creationId xmlns:a16="http://schemas.microsoft.com/office/drawing/2014/main" id="{C54298ED-6F96-E8BE-6F2A-6A5286DF5E47}"/>
              </a:ext>
            </a:extLst>
          </p:cNvPr>
          <p:cNvSpPr/>
          <p:nvPr/>
        </p:nvSpPr>
        <p:spPr>
          <a:xfrm>
            <a:off x="152758" y="4254687"/>
            <a:ext cx="2979176" cy="406002"/>
          </a:xfrm>
          <a:prstGeom prst="rect">
            <a:avLst/>
          </a:prstGeom>
          <a:solidFill>
            <a:srgbClr val="FFC000"/>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QSE Telemetry Tests</a:t>
            </a:r>
          </a:p>
        </p:txBody>
      </p:sp>
      <p:sp>
        <p:nvSpPr>
          <p:cNvPr id="22" name="Rectangle 21">
            <a:extLst>
              <a:ext uri="{FF2B5EF4-FFF2-40B4-BE49-F238E27FC236}">
                <a16:creationId xmlns:a16="http://schemas.microsoft.com/office/drawing/2014/main" id="{607283F4-E212-A1A9-262F-34411FE2EF9F}"/>
              </a:ext>
            </a:extLst>
          </p:cNvPr>
          <p:cNvSpPr/>
          <p:nvPr/>
        </p:nvSpPr>
        <p:spPr>
          <a:xfrm>
            <a:off x="6172200" y="1282588"/>
            <a:ext cx="2826434" cy="543730"/>
          </a:xfrm>
          <a:prstGeom prst="rect">
            <a:avLst/>
          </a:prstGeom>
          <a:solidFill>
            <a:schemeClr val="accent1">
              <a:lumMod val="40000"/>
              <a:lumOff val="60000"/>
            </a:schemeClr>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RTC QSE Submission Testing</a:t>
            </a:r>
          </a:p>
        </p:txBody>
      </p:sp>
      <p:sp>
        <p:nvSpPr>
          <p:cNvPr id="23" name="Rectangle 22">
            <a:extLst>
              <a:ext uri="{FF2B5EF4-FFF2-40B4-BE49-F238E27FC236}">
                <a16:creationId xmlns:a16="http://schemas.microsoft.com/office/drawing/2014/main" id="{07F34012-CD28-318A-7E53-C6DD49EAC532}"/>
              </a:ext>
            </a:extLst>
          </p:cNvPr>
          <p:cNvSpPr/>
          <p:nvPr/>
        </p:nvSpPr>
        <p:spPr>
          <a:xfrm>
            <a:off x="6172200" y="1902777"/>
            <a:ext cx="2834370" cy="678583"/>
          </a:xfrm>
          <a:prstGeom prst="rect">
            <a:avLst/>
          </a:prstGeom>
          <a:solidFill>
            <a:srgbClr val="FFC000"/>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RTC QSE Telemetry Check-out</a:t>
            </a:r>
            <a:endParaRPr kumimoji="0" lang="en-US" sz="12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35" name="TextBox 15">
            <a:extLst>
              <a:ext uri="{FF2B5EF4-FFF2-40B4-BE49-F238E27FC236}">
                <a16:creationId xmlns:a16="http://schemas.microsoft.com/office/drawing/2014/main" id="{49811323-921D-3C31-0BF9-B5BAAEAF3297}"/>
              </a:ext>
            </a:extLst>
          </p:cNvPr>
          <p:cNvSpPr txBox="1">
            <a:spLocks noChangeArrowheads="1"/>
          </p:cNvSpPr>
          <p:nvPr/>
        </p:nvSpPr>
        <p:spPr bwMode="auto">
          <a:xfrm>
            <a:off x="7423133" y="6084477"/>
            <a:ext cx="1516120" cy="246221"/>
          </a:xfrm>
          <a:prstGeom prst="rect">
            <a:avLst/>
          </a:prstGeom>
          <a:solidFill>
            <a:schemeClr val="accent3">
              <a:lumMod val="20000"/>
              <a:lumOff val="80000"/>
            </a:schemeClr>
          </a:solidFill>
          <a:ln w="9525">
            <a:solidFill>
              <a:srgbClr val="000000"/>
            </a:solidFill>
            <a:miter lim="800000"/>
            <a:headEnd/>
            <a:tailEnd/>
          </a:ln>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RTC+B Stabilization</a:t>
            </a:r>
          </a:p>
        </p:txBody>
      </p:sp>
      <p:sp>
        <p:nvSpPr>
          <p:cNvPr id="11" name="TextBox 12">
            <a:extLst>
              <a:ext uri="{FF2B5EF4-FFF2-40B4-BE49-F238E27FC236}">
                <a16:creationId xmlns:a16="http://schemas.microsoft.com/office/drawing/2014/main" id="{8C68C5E7-6110-1043-A807-C185F79C9115}"/>
              </a:ext>
            </a:extLst>
          </p:cNvPr>
          <p:cNvSpPr txBox="1">
            <a:spLocks noChangeArrowheads="1"/>
          </p:cNvSpPr>
          <p:nvPr/>
        </p:nvSpPr>
        <p:spPr bwMode="auto">
          <a:xfrm>
            <a:off x="6019637" y="3172306"/>
            <a:ext cx="1435608" cy="498598"/>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RTC+B</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12/5</a:t>
            </a:r>
          </a:p>
        </p:txBody>
      </p:sp>
      <p:sp>
        <p:nvSpPr>
          <p:cNvPr id="16" name="TextBox 15">
            <a:extLst>
              <a:ext uri="{FF2B5EF4-FFF2-40B4-BE49-F238E27FC236}">
                <a16:creationId xmlns:a16="http://schemas.microsoft.com/office/drawing/2014/main" id="{B4C0643D-2073-8F79-87D0-82D2BBC2D9EA}"/>
              </a:ext>
            </a:extLst>
          </p:cNvPr>
          <p:cNvSpPr txBox="1"/>
          <p:nvPr/>
        </p:nvSpPr>
        <p:spPr>
          <a:xfrm>
            <a:off x="6034171" y="3846445"/>
            <a:ext cx="810217" cy="1692771"/>
          </a:xfrm>
          <a:prstGeom prst="rect">
            <a:avLst/>
          </a:prstGeom>
          <a:solidFill>
            <a:schemeClr val="bg1"/>
          </a:solid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NPRR963</a:t>
            </a:r>
            <a:r>
              <a:rPr kumimoji="0" lang="en-US" sz="700" b="0" i="0" u="none" strike="noStrike" kern="1200" cap="none" spc="0" normalizeH="0" baseline="0" noProof="0" dirty="0">
                <a:ln>
                  <a:noFill/>
                </a:ln>
                <a:solidFill>
                  <a:prstClr val="black"/>
                </a:solidFill>
                <a:effectLst/>
                <a:uLnTx/>
                <a:uFillTx/>
                <a:latin typeface="Courier New" pitchFamily="49" charset="0"/>
                <a:ea typeface="+mn-ea"/>
                <a:cs typeface="+mn-cs"/>
              </a:rPr>
              <a:t>(a)</a:t>
            </a:r>
            <a:endPar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NPRR1000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NPRR1014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NPRR1029</a:t>
            </a:r>
            <a:r>
              <a:rPr kumimoji="0" lang="en-US" sz="600" b="0" i="0" u="none" strike="noStrike" kern="1200" cap="none" spc="0" normalizeH="0" baseline="0" noProof="0" dirty="0">
                <a:ln>
                  <a:noFill/>
                </a:ln>
                <a:solidFill>
                  <a:prstClr val="black"/>
                </a:solidFill>
                <a:effectLst/>
                <a:uLnTx/>
                <a:uFillTx/>
                <a:latin typeface="Courier New" pitchFamily="49" charset="0"/>
                <a:ea typeface="+mn-ea"/>
                <a:cs typeface="+mn-cs"/>
              </a:rPr>
              <a:t>(a)</a:t>
            </a:r>
            <a:endPar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NPRR1054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NPRR1058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NPRR1172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NPRR1204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NPRR1216</a:t>
            </a:r>
            <a:r>
              <a:rPr kumimoji="0" lang="en-US" sz="600" b="0" i="0" u="none" strike="noStrike" kern="1200" cap="none" spc="0" normalizeH="0" baseline="0" noProof="0" dirty="0">
                <a:ln>
                  <a:noFill/>
                </a:ln>
                <a:solidFill>
                  <a:prstClr val="black"/>
                </a:solidFill>
                <a:effectLst/>
                <a:uLnTx/>
                <a:uFillTx/>
                <a:latin typeface="Courier New" pitchFamily="49" charset="0"/>
                <a:ea typeface="+mn-ea"/>
                <a:cs typeface="+mn-cs"/>
              </a:rPr>
              <a:t>(a)</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NPRR1236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NPRR1245</a:t>
            </a:r>
          </a:p>
        </p:txBody>
      </p:sp>
      <p:sp>
        <p:nvSpPr>
          <p:cNvPr id="25" name="TextBox 24">
            <a:extLst>
              <a:ext uri="{FF2B5EF4-FFF2-40B4-BE49-F238E27FC236}">
                <a16:creationId xmlns:a16="http://schemas.microsoft.com/office/drawing/2014/main" id="{60846DDB-5068-A1A0-9AC3-B8FE9DA5BA9A}"/>
              </a:ext>
            </a:extLst>
          </p:cNvPr>
          <p:cNvSpPr txBox="1"/>
          <p:nvPr/>
        </p:nvSpPr>
        <p:spPr>
          <a:xfrm>
            <a:off x="6773411" y="3838494"/>
            <a:ext cx="681892" cy="1692771"/>
          </a:xfrm>
          <a:prstGeom prst="rect">
            <a:avLst/>
          </a:prstGeom>
          <a:solidFill>
            <a:schemeClr val="bg1"/>
          </a:solid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NPRR1246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NPRR1268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NPRR1269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NPRR1270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NPRR1282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NOGRR211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NOGRR268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NOGRR277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OBDRR020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OBDRR052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PGRR118</a:t>
            </a:r>
            <a:endParaRPr kumimoji="0" lang="en-US"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26" name="TextBox 25">
            <a:extLst>
              <a:ext uri="{FF2B5EF4-FFF2-40B4-BE49-F238E27FC236}">
                <a16:creationId xmlns:a16="http://schemas.microsoft.com/office/drawing/2014/main" id="{AE526C8B-9728-07BC-115D-2FA367AF8530}"/>
              </a:ext>
            </a:extLst>
          </p:cNvPr>
          <p:cNvSpPr txBox="1"/>
          <p:nvPr/>
        </p:nvSpPr>
        <p:spPr>
          <a:xfrm>
            <a:off x="7099288" y="3303452"/>
            <a:ext cx="4169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p:txBody>
      </p:sp>
      <p:sp>
        <p:nvSpPr>
          <p:cNvPr id="28" name="TextBox 21">
            <a:extLst>
              <a:ext uri="{FF2B5EF4-FFF2-40B4-BE49-F238E27FC236}">
                <a16:creationId xmlns:a16="http://schemas.microsoft.com/office/drawing/2014/main" id="{D71B230A-1570-ABB5-7E64-53318C74B64A}"/>
              </a:ext>
            </a:extLst>
          </p:cNvPr>
          <p:cNvSpPr txBox="1">
            <a:spLocks noChangeArrowheads="1"/>
          </p:cNvSpPr>
          <p:nvPr/>
        </p:nvSpPr>
        <p:spPr bwMode="auto">
          <a:xfrm>
            <a:off x="5454378" y="5630562"/>
            <a:ext cx="1918744" cy="954107"/>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NPRR963(a) – Portion of NPRR</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NPRR1029(a) – Market suspension 	of ESRs portion</a:t>
            </a:r>
          </a:p>
          <a:p>
            <a:pPr marL="0" marR="0" lvl="0" indent="0" algn="l" defTabSz="914400" rtl="0" eaLnBrk="1" fontAlgn="base" latinLnBrk="0" hangingPunct="1">
              <a:lnSpc>
                <a:spcPct val="100000"/>
              </a:lnSpc>
              <a:spcBef>
                <a:spcPct val="0"/>
              </a:spcBef>
              <a:spcAft>
                <a:spcPct val="0"/>
              </a:spcAft>
              <a:buClrTx/>
              <a:buSzTx/>
              <a:buFontTx/>
              <a:buNone/>
              <a:tabLst>
                <a:tab pos="804863" algn="l"/>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NPRR1216(a) – Invoice workaround</a:t>
            </a:r>
          </a:p>
          <a:p>
            <a:pPr marL="0" marR="0" lvl="0" indent="0" algn="l" defTabSz="914400" rtl="0" eaLnBrk="1" fontAlgn="base" latinLnBrk="0" hangingPunct="1">
              <a:lnSpc>
                <a:spcPct val="100000"/>
              </a:lnSpc>
              <a:spcBef>
                <a:spcPct val="0"/>
              </a:spcBef>
              <a:spcAft>
                <a:spcPct val="0"/>
              </a:spcAft>
              <a:buClrTx/>
              <a:buSzTx/>
              <a:buFontTx/>
              <a:buNone/>
              <a:tabLst>
                <a:tab pos="804863" algn="l"/>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NPRR1234(a) – Section 3.10.7.2, 	paragraphs 14-19</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NPRR1253 – ICCP/Public API</a:t>
            </a:r>
          </a:p>
        </p:txBody>
      </p:sp>
      <p:sp>
        <p:nvSpPr>
          <p:cNvPr id="31" name="TextBox 30">
            <a:extLst>
              <a:ext uri="{FF2B5EF4-FFF2-40B4-BE49-F238E27FC236}">
                <a16:creationId xmlns:a16="http://schemas.microsoft.com/office/drawing/2014/main" id="{11335025-BCF2-72E5-B929-E9862EC89D4F}"/>
              </a:ext>
            </a:extLst>
          </p:cNvPr>
          <p:cNvSpPr txBox="1"/>
          <p:nvPr/>
        </p:nvSpPr>
        <p:spPr>
          <a:xfrm>
            <a:off x="1257653" y="1234728"/>
            <a:ext cx="370549" cy="135421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36" name="TextBox 12">
            <a:extLst>
              <a:ext uri="{FF2B5EF4-FFF2-40B4-BE49-F238E27FC236}">
                <a16:creationId xmlns:a16="http://schemas.microsoft.com/office/drawing/2014/main" id="{6AF2B741-07AA-BAC8-93F9-453058B57A04}"/>
              </a:ext>
            </a:extLst>
          </p:cNvPr>
          <p:cNvSpPr txBox="1">
            <a:spLocks noChangeArrowheads="1"/>
          </p:cNvSpPr>
          <p:nvPr/>
        </p:nvSpPr>
        <p:spPr bwMode="auto">
          <a:xfrm>
            <a:off x="160280" y="2050120"/>
            <a:ext cx="14297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1/1</a:t>
            </a:r>
          </a:p>
        </p:txBody>
      </p:sp>
      <p:sp>
        <p:nvSpPr>
          <p:cNvPr id="15" name="TextBox 12">
            <a:extLst>
              <a:ext uri="{FF2B5EF4-FFF2-40B4-BE49-F238E27FC236}">
                <a16:creationId xmlns:a16="http://schemas.microsoft.com/office/drawing/2014/main" id="{90ED5A1E-3866-5EE5-43F1-1FEAD803E6EF}"/>
              </a:ext>
            </a:extLst>
          </p:cNvPr>
          <p:cNvSpPr txBox="1">
            <a:spLocks noChangeArrowheads="1"/>
          </p:cNvSpPr>
          <p:nvPr/>
        </p:nvSpPr>
        <p:spPr bwMode="auto">
          <a:xfrm>
            <a:off x="1603158" y="1600200"/>
            <a:ext cx="1513337"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3/1</a:t>
            </a:r>
          </a:p>
        </p:txBody>
      </p:sp>
      <p:sp>
        <p:nvSpPr>
          <p:cNvPr id="27" name="TextBox 26">
            <a:extLst>
              <a:ext uri="{FF2B5EF4-FFF2-40B4-BE49-F238E27FC236}">
                <a16:creationId xmlns:a16="http://schemas.microsoft.com/office/drawing/2014/main" id="{810B0756-31BE-5966-47A4-55F3ED8C8FA6}"/>
              </a:ext>
            </a:extLst>
          </p:cNvPr>
          <p:cNvSpPr txBox="1"/>
          <p:nvPr/>
        </p:nvSpPr>
        <p:spPr>
          <a:xfrm>
            <a:off x="2795586" y="1905000"/>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34" name="TextBox 12">
            <a:extLst>
              <a:ext uri="{FF2B5EF4-FFF2-40B4-BE49-F238E27FC236}">
                <a16:creationId xmlns:a16="http://schemas.microsoft.com/office/drawing/2014/main" id="{20788E33-F5D2-FABD-28BF-A39CF5E84B6B}"/>
              </a:ext>
            </a:extLst>
          </p:cNvPr>
          <p:cNvSpPr txBox="1">
            <a:spLocks noChangeArrowheads="1"/>
          </p:cNvSpPr>
          <p:nvPr/>
        </p:nvSpPr>
        <p:spPr bwMode="auto">
          <a:xfrm>
            <a:off x="1599346" y="2269185"/>
            <a:ext cx="1513337"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3/7</a:t>
            </a:r>
          </a:p>
        </p:txBody>
      </p:sp>
      <p:sp>
        <p:nvSpPr>
          <p:cNvPr id="37" name="TextBox 36">
            <a:extLst>
              <a:ext uri="{FF2B5EF4-FFF2-40B4-BE49-F238E27FC236}">
                <a16:creationId xmlns:a16="http://schemas.microsoft.com/office/drawing/2014/main" id="{D0BD1726-D2EF-8F2B-7412-47CB25B44C33}"/>
              </a:ext>
            </a:extLst>
          </p:cNvPr>
          <p:cNvSpPr txBox="1"/>
          <p:nvPr/>
        </p:nvSpPr>
        <p:spPr>
          <a:xfrm>
            <a:off x="2793522" y="2617011"/>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38" name="TextBox 37">
            <a:extLst>
              <a:ext uri="{FF2B5EF4-FFF2-40B4-BE49-F238E27FC236}">
                <a16:creationId xmlns:a16="http://schemas.microsoft.com/office/drawing/2014/main" id="{BC544188-76D6-FAC4-4414-66882705D347}"/>
              </a:ext>
            </a:extLst>
          </p:cNvPr>
          <p:cNvSpPr txBox="1"/>
          <p:nvPr/>
        </p:nvSpPr>
        <p:spPr>
          <a:xfrm>
            <a:off x="4225663" y="1254527"/>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4" name="TextBox 3">
            <a:extLst>
              <a:ext uri="{FF2B5EF4-FFF2-40B4-BE49-F238E27FC236}">
                <a16:creationId xmlns:a16="http://schemas.microsoft.com/office/drawing/2014/main" id="{DF80C333-72D5-C9F8-1134-365429EF765B}"/>
              </a:ext>
            </a:extLst>
          </p:cNvPr>
          <p:cNvSpPr txBox="1"/>
          <p:nvPr/>
        </p:nvSpPr>
        <p:spPr>
          <a:xfrm>
            <a:off x="7129925" y="2849300"/>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40" name="Rectangle 39">
            <a:extLst>
              <a:ext uri="{FF2B5EF4-FFF2-40B4-BE49-F238E27FC236}">
                <a16:creationId xmlns:a16="http://schemas.microsoft.com/office/drawing/2014/main" id="{57C15D56-3C72-EC19-1AE0-6DBCE4A6F5E3}"/>
              </a:ext>
            </a:extLst>
          </p:cNvPr>
          <p:cNvSpPr/>
          <p:nvPr/>
        </p:nvSpPr>
        <p:spPr>
          <a:xfrm>
            <a:off x="7471063" y="3678850"/>
            <a:ext cx="1517904" cy="839539"/>
          </a:xfrm>
          <a:prstGeom prst="rect">
            <a:avLst/>
          </a:prstGeom>
          <a:solidFill>
            <a:schemeClr val="accent3">
              <a:lumMod val="20000"/>
              <a:lumOff val="80000"/>
            </a:schemeClr>
          </a:solidFill>
          <a:ln w="12700"/>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RTC+B Stabilization begins</a:t>
            </a:r>
          </a:p>
        </p:txBody>
      </p:sp>
      <p:sp>
        <p:nvSpPr>
          <p:cNvPr id="41" name="TextBox 40">
            <a:extLst>
              <a:ext uri="{FF2B5EF4-FFF2-40B4-BE49-F238E27FC236}">
                <a16:creationId xmlns:a16="http://schemas.microsoft.com/office/drawing/2014/main" id="{2B7C9706-1E33-0705-A818-E7C347BF3F9A}"/>
              </a:ext>
            </a:extLst>
          </p:cNvPr>
          <p:cNvSpPr txBox="1"/>
          <p:nvPr/>
        </p:nvSpPr>
        <p:spPr>
          <a:xfrm>
            <a:off x="8663533" y="4662618"/>
            <a:ext cx="370549" cy="70788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Courier New" panose="02070309020205020404" pitchFamily="49" charset="0"/>
                <a:ea typeface="+mn-ea"/>
                <a:cs typeface="Courier New" panose="02070309020205020404" pitchFamily="49" charset="0"/>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00" b="1" i="1" u="none" strike="noStrike" kern="0" cap="none" spc="0" normalizeH="0" baseline="0" noProof="0" dirty="0">
              <a:ln>
                <a:noFill/>
              </a:ln>
              <a:solidFill>
                <a:srgbClr val="000000"/>
              </a:solidFill>
              <a:effectLst/>
              <a:uLnTx/>
              <a:uFillTx/>
              <a:latin typeface="Courier New" panose="02070309020205020404" pitchFamily="49" charset="0"/>
              <a:ea typeface="+mn-ea"/>
              <a:cs typeface="Courier New" panose="02070309020205020404" pitchFamily="49"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0" cap="none" spc="0" normalizeH="0" baseline="0" noProof="0" dirty="0">
                <a:ln>
                  <a:noFill/>
                </a:ln>
                <a:solidFill>
                  <a:srgbClr val="000000"/>
                </a:solidFill>
                <a:effectLst/>
                <a:uLnTx/>
                <a:uFillTx/>
                <a:latin typeface="Courier New" panose="02070309020205020404" pitchFamily="49" charset="0"/>
                <a:ea typeface="+mn-ea"/>
                <a:cs typeface="Courier New" panose="02070309020205020404" pitchFamily="49" charset="0"/>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00" b="1" i="0" u="none" strike="noStrike" kern="0" cap="none" spc="0" normalizeH="0" baseline="0" noProof="0" dirty="0">
              <a:ln>
                <a:noFill/>
              </a:ln>
              <a:solidFill>
                <a:srgbClr val="000000"/>
              </a:solidFill>
              <a:effectLst/>
              <a:uLnTx/>
              <a:uFillTx/>
              <a:latin typeface="Courier New" panose="02070309020205020404" pitchFamily="49" charset="0"/>
              <a:ea typeface="+mn-ea"/>
              <a:cs typeface="Courier New" panose="02070309020205020404" pitchFamily="49"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0" cap="none" spc="0" normalizeH="0" baseline="0" noProof="0" dirty="0">
                <a:ln>
                  <a:noFill/>
                </a:ln>
                <a:solidFill>
                  <a:srgbClr val="000000"/>
                </a:solidFill>
                <a:effectLst/>
                <a:uLnTx/>
                <a:uFillTx/>
                <a:latin typeface="Courier New" panose="02070309020205020404" pitchFamily="49" charset="0"/>
                <a:ea typeface="+mn-ea"/>
                <a:cs typeface="Courier New" panose="02070309020205020404" pitchFamily="49" charset="0"/>
              </a:rPr>
              <a:t>E</a:t>
            </a:r>
          </a:p>
        </p:txBody>
      </p:sp>
      <p:sp>
        <p:nvSpPr>
          <p:cNvPr id="42" name="TextBox 41">
            <a:extLst>
              <a:ext uri="{FF2B5EF4-FFF2-40B4-BE49-F238E27FC236}">
                <a16:creationId xmlns:a16="http://schemas.microsoft.com/office/drawing/2014/main" id="{01FD9BCA-2CA5-130A-9365-C4BD7867B4BC}"/>
              </a:ext>
            </a:extLst>
          </p:cNvPr>
          <p:cNvSpPr txBox="1"/>
          <p:nvPr/>
        </p:nvSpPr>
        <p:spPr>
          <a:xfrm>
            <a:off x="5686506" y="5103174"/>
            <a:ext cx="370549" cy="276999"/>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Courier New" panose="02070309020205020404" pitchFamily="49" charset="0"/>
                <a:ea typeface="+mn-ea"/>
                <a:cs typeface="Courier New" panose="02070309020205020404" pitchFamily="49" charset="0"/>
              </a:rPr>
              <a:t>E</a:t>
            </a:r>
            <a:endParaRPr kumimoji="0" lang="en-US" sz="1200" b="1" i="1" u="none" strike="noStrike" kern="0" cap="none" spc="0" normalizeH="0" baseline="0" noProof="0" dirty="0">
              <a:ln>
                <a:noFill/>
              </a:ln>
              <a:solidFill>
                <a:srgbClr val="000000"/>
              </a:solidFill>
              <a:effectLst/>
              <a:uLnTx/>
              <a:uFillTx/>
              <a:latin typeface="Courier New" panose="02070309020205020404" pitchFamily="49" charset="0"/>
              <a:ea typeface="+mn-ea"/>
              <a:cs typeface="Courier New" panose="02070309020205020404" pitchFamily="49" charset="0"/>
            </a:endParaRPr>
          </a:p>
        </p:txBody>
      </p:sp>
      <p:sp>
        <p:nvSpPr>
          <p:cNvPr id="43" name="TextBox 12">
            <a:extLst>
              <a:ext uri="{FF2B5EF4-FFF2-40B4-BE49-F238E27FC236}">
                <a16:creationId xmlns:a16="http://schemas.microsoft.com/office/drawing/2014/main" id="{6F02DB8B-12D8-B4C7-E919-2A9F8E34625D}"/>
              </a:ext>
            </a:extLst>
          </p:cNvPr>
          <p:cNvSpPr txBox="1">
            <a:spLocks noChangeArrowheads="1"/>
          </p:cNvSpPr>
          <p:nvPr/>
        </p:nvSpPr>
        <p:spPr bwMode="auto">
          <a:xfrm>
            <a:off x="160280" y="4798177"/>
            <a:ext cx="14297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7/21</a:t>
            </a:r>
          </a:p>
        </p:txBody>
      </p:sp>
      <p:sp>
        <p:nvSpPr>
          <p:cNvPr id="44" name="TextBox 43">
            <a:extLst>
              <a:ext uri="{FF2B5EF4-FFF2-40B4-BE49-F238E27FC236}">
                <a16:creationId xmlns:a16="http://schemas.microsoft.com/office/drawing/2014/main" id="{B6BD3FD1-C915-2830-ED0F-43A46A33DD34}"/>
              </a:ext>
            </a:extLst>
          </p:cNvPr>
          <p:cNvSpPr txBox="1"/>
          <p:nvPr/>
        </p:nvSpPr>
        <p:spPr>
          <a:xfrm>
            <a:off x="1288890" y="5114292"/>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Tree>
    <p:extLst>
      <p:ext uri="{BB962C8B-B14F-4D97-AF65-F5344CB8AC3E}">
        <p14:creationId xmlns:p14="http://schemas.microsoft.com/office/powerpoint/2010/main" val="42493860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96555" y="696159"/>
            <a:ext cx="8531226" cy="5595138"/>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marR="0" lvl="0" indent="0" algn="l" defTabSz="457200" rtl="0" eaLnBrk="1" fontAlgn="base" latinLnBrk="0" hangingPunct="1">
              <a:lnSpc>
                <a:spcPct val="100000"/>
              </a:lnSpc>
              <a:spcBef>
                <a:spcPts val="0"/>
              </a:spcBef>
              <a:spcAft>
                <a:spcPts val="60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Arial"/>
                <a:ea typeface="+mn-ea"/>
                <a:cs typeface="+mn-cs"/>
              </a:rPr>
              <a:t>Revision Requests Recommended for Approval by PRS – Unopposed and No Impact (Vote):</a:t>
            </a:r>
          </a:p>
          <a:p>
            <a:pPr marL="342900" marR="0" lvl="0" indent="-342900" algn="l" defTabSz="457200" rtl="0" eaLnBrk="0" fontAlgn="base" latinLnBrk="0" hangingPunct="0">
              <a:lnSpc>
                <a:spcPct val="100000"/>
              </a:lnSpc>
              <a:spcBef>
                <a:spcPts val="600"/>
              </a:spcBef>
              <a:spcAft>
                <a:spcPts val="600"/>
              </a:spcAft>
              <a:buClrTx/>
              <a:buSzTx/>
              <a:buFontTx/>
              <a:buChar char="•"/>
              <a:tabLst/>
              <a:defRPr/>
            </a:pPr>
            <a:r>
              <a:rPr kumimoji="0" lang="en-US" sz="2000" b="0" i="0" u="none" strike="noStrike" kern="1200" cap="none" spc="0" normalizeH="0" baseline="0" noProof="0" dirty="0">
                <a:ln>
                  <a:noFill/>
                </a:ln>
                <a:solidFill>
                  <a:prstClr val="black"/>
                </a:solidFill>
                <a:effectLst/>
                <a:uLnTx/>
                <a:uFillTx/>
                <a:latin typeface="Arial"/>
                <a:ea typeface="+mn-ea"/>
                <a:cs typeface="+mn-cs"/>
              </a:rPr>
              <a:t>NPRR1274, RPG Estimated Capital Cost Thresholds of Proposed Transmission Projects</a:t>
            </a:r>
          </a:p>
          <a:p>
            <a:pPr marL="342900" marR="0" lvl="0" indent="-342900" algn="l" defTabSz="457200" rtl="0" eaLnBrk="0" fontAlgn="base" latinLnBrk="0" hangingPunct="0">
              <a:lnSpc>
                <a:spcPct val="100000"/>
              </a:lnSpc>
              <a:spcBef>
                <a:spcPts val="600"/>
              </a:spcBef>
              <a:spcAft>
                <a:spcPts val="600"/>
              </a:spcAft>
              <a:buClrTx/>
              <a:buSzTx/>
              <a:buFontTx/>
              <a:buChar char="•"/>
              <a:tabLst/>
              <a:defRPr/>
            </a:pPr>
            <a:r>
              <a:rPr kumimoji="0" lang="en-US" sz="2000" b="0" i="0" u="none" strike="noStrike" kern="1200" cap="none" spc="0" normalizeH="0" baseline="0" noProof="0" dirty="0">
                <a:ln>
                  <a:noFill/>
                </a:ln>
                <a:solidFill>
                  <a:prstClr val="black"/>
                </a:solidFill>
                <a:effectLst/>
                <a:uLnTx/>
                <a:uFillTx/>
                <a:latin typeface="Arial"/>
                <a:ea typeface="+mn-ea"/>
                <a:cs typeface="+mn-cs"/>
              </a:rPr>
              <a:t>NPRR1287, Revisions to Outage Coordination</a:t>
            </a:r>
          </a:p>
          <a:p>
            <a:pPr marL="342900" marR="0" lvl="0" indent="-342900" algn="l" defTabSz="457200" rtl="0" eaLnBrk="0" fontAlgn="base" latinLnBrk="0" hangingPunct="0">
              <a:lnSpc>
                <a:spcPct val="100000"/>
              </a:lnSpc>
              <a:spcBef>
                <a:spcPts val="600"/>
              </a:spcBef>
              <a:spcAft>
                <a:spcPts val="600"/>
              </a:spcAft>
              <a:buClrTx/>
              <a:buSzTx/>
              <a:buFontTx/>
              <a:buChar char="•"/>
              <a:tabLst/>
              <a:defRPr/>
            </a:pPr>
            <a:r>
              <a:rPr kumimoji="0" lang="en-US" sz="2000" b="0" i="0" u="none" strike="noStrike" kern="1200" cap="none" spc="0" normalizeH="0" baseline="0" noProof="0" dirty="0">
                <a:ln>
                  <a:noFill/>
                </a:ln>
                <a:solidFill>
                  <a:prstClr val="black"/>
                </a:solidFill>
                <a:effectLst/>
                <a:uLnTx/>
                <a:uFillTx/>
                <a:latin typeface="Arial"/>
                <a:ea typeface="+mn-ea"/>
                <a:cs typeface="+mn-cs"/>
              </a:rPr>
              <a:t>NPRR1300, Protected Information and ECEII to OPUC</a:t>
            </a:r>
          </a:p>
          <a:p>
            <a:pPr marL="342900" marR="0" lvl="0" indent="-342900" algn="l" defTabSz="457200" rtl="0" eaLnBrk="0" fontAlgn="base" latinLnBrk="0" hangingPunct="0">
              <a:lnSpc>
                <a:spcPct val="100000"/>
              </a:lnSpc>
              <a:spcBef>
                <a:spcPts val="600"/>
              </a:spcBef>
              <a:spcAft>
                <a:spcPts val="600"/>
              </a:spcAft>
              <a:buClrTx/>
              <a:buSzTx/>
              <a:buFontTx/>
              <a:buChar char="•"/>
              <a:tabLst/>
              <a:defRPr/>
            </a:pPr>
            <a:r>
              <a:rPr kumimoji="0" lang="en-US" sz="2000" b="0" i="0" u="none" strike="noStrike" kern="1200" cap="none" spc="0" normalizeH="0" baseline="0" noProof="0" dirty="0">
                <a:ln>
                  <a:noFill/>
                </a:ln>
                <a:solidFill>
                  <a:prstClr val="black"/>
                </a:solidFill>
                <a:effectLst/>
                <a:uLnTx/>
                <a:uFillTx/>
                <a:latin typeface="Arial"/>
                <a:ea typeface="+mn-ea"/>
                <a:cs typeface="+mn-cs"/>
              </a:rPr>
              <a:t>NPRR1303, Modernize Submission of Declarations of Natural Gas Pipeline Coordination</a:t>
            </a:r>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2507381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Grp="1" noRot="1" noMove="1" noResize="1" noEditPoints="1" noAdjustHandles="1" noChangeArrowheads="1" noChangeShapeType="1"/>
          </p:cNvSpPr>
          <p:nvPr/>
        </p:nvSpPr>
        <p:spPr bwMode="auto">
          <a:xfrm>
            <a:off x="296555" y="690713"/>
            <a:ext cx="8531226" cy="5595138"/>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1800"/>
              </a:spcBef>
              <a:spcAft>
                <a:spcPts val="600"/>
              </a:spcAft>
              <a:buFontTx/>
              <a:buNone/>
              <a:defRPr/>
            </a:pPr>
            <a:r>
              <a:rPr lang="en-US" dirty="0"/>
              <a:t>Revision Requests Recommended for Approval by PRS – With Opposing Votes (Vote):</a:t>
            </a:r>
          </a:p>
          <a:p>
            <a:pPr eaLnBrk="1" hangingPunct="1">
              <a:spcBef>
                <a:spcPts val="1200"/>
              </a:spcBef>
              <a:spcAft>
                <a:spcPts val="600"/>
              </a:spcAft>
              <a:defRPr/>
            </a:pPr>
            <a:r>
              <a:rPr lang="en-US" b="0" dirty="0"/>
              <a:t>NPRR1298, Timing Requirements for Comments to Subcommittee Reports</a:t>
            </a:r>
          </a:p>
          <a:p>
            <a:pPr lvl="1" eaLnBrk="1" hangingPunct="1">
              <a:spcBef>
                <a:spcPts val="600"/>
              </a:spcBef>
              <a:spcAft>
                <a:spcPts val="600"/>
              </a:spcAft>
              <a:defRPr/>
            </a:pPr>
            <a:r>
              <a:rPr lang="en-US" dirty="0"/>
              <a:t>IA: No Impact						Priority N/A; Rank N/A </a:t>
            </a:r>
          </a:p>
          <a:p>
            <a:pPr>
              <a:spcBef>
                <a:spcPts val="600"/>
              </a:spcBef>
              <a:spcAft>
                <a:spcPts val="600"/>
              </a:spcAft>
            </a:pPr>
            <a:endParaRPr lang="en-US" sz="24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40581119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a:t>Appendix</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tabLst>
                <a:tab pos="228600" algn="l"/>
              </a:tabLst>
            </a:pPr>
            <a:r>
              <a:rPr lang="en-US" sz="1800" b="1" i="1" dirty="0">
                <a:effectLst/>
                <a:latin typeface="Arial" panose="020B0604020202020204" pitchFamily="34" charset="0"/>
                <a:ea typeface="Times New Roman" panose="02020603050405020304" pitchFamily="18" charset="0"/>
              </a:rPr>
              <a:t>NPRR1274, RPG Estimated Capital Cost Thresholds of Proposed Transmission Projects</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304800" y="678426"/>
            <a:ext cx="849800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Sponsor:  </a:t>
            </a:r>
            <a:r>
              <a:rPr lang="en-US" dirty="0"/>
              <a:t>ERCOT</a:t>
            </a:r>
          </a:p>
          <a:p>
            <a:r>
              <a:rPr lang="en-US" b="1" dirty="0"/>
              <a:t>Proposed Effective Date:  </a:t>
            </a:r>
            <a:r>
              <a:rPr lang="en-US" dirty="0"/>
              <a:t>The first of the month following Public Utility Commission of Texas (PUCT) approval</a:t>
            </a:r>
          </a:p>
          <a:p>
            <a:r>
              <a:rPr lang="en-US" b="1" dirty="0"/>
              <a:t>Estimated Impacts:</a:t>
            </a:r>
            <a:r>
              <a:rPr lang="en-US" dirty="0"/>
              <a:t>  No impact</a:t>
            </a:r>
          </a:p>
          <a:p>
            <a:r>
              <a:rPr lang="en-US" b="1" dirty="0"/>
              <a:t>Revision Description:  </a:t>
            </a:r>
            <a:r>
              <a:rPr lang="en-US" dirty="0"/>
              <a:t>This NPRR updates the estimated capital cost for the tier classification rules used for the Regional Planning Group (RPG) process.</a:t>
            </a:r>
          </a:p>
          <a:p>
            <a:r>
              <a:rPr lang="en-US" b="1" dirty="0"/>
              <a:t>PRS Decision:</a:t>
            </a:r>
            <a:r>
              <a:rPr lang="en-US" dirty="0"/>
              <a:t>  On 10/8/25, PRS voted unanimously to recommend approval of NPRR1274 as amended by the 8/20/25 Oncor comments.  On 11/12/25, PRS voted unanimously to endorse and forward to TAC the 10/8/25 PRS Report and 2/25/25 Impact Analysis for NPRR1274.  </a:t>
            </a:r>
          </a:p>
        </p:txBody>
      </p:sp>
    </p:spTree>
    <p:extLst>
      <p:ext uri="{BB962C8B-B14F-4D97-AF65-F5344CB8AC3E}">
        <p14:creationId xmlns:p14="http://schemas.microsoft.com/office/powerpoint/2010/main" val="233485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15D5FF-E686-6A64-98D8-449A38C7F9DE}"/>
            </a:ext>
          </a:extLst>
        </p:cNvPr>
        <p:cNvGrpSpPr/>
        <p:nvPr/>
      </p:nvGrpSpPr>
      <p:grpSpPr>
        <a:xfrm>
          <a:off x="0" y="0"/>
          <a:ext cx="0" cy="0"/>
          <a:chOff x="0" y="0"/>
          <a:chExt cx="0" cy="0"/>
        </a:xfrm>
      </p:grpSpPr>
      <p:sp>
        <p:nvSpPr>
          <p:cNvPr id="14338" name="Title 1">
            <a:extLst>
              <a:ext uri="{FF2B5EF4-FFF2-40B4-BE49-F238E27FC236}">
                <a16:creationId xmlns:a16="http://schemas.microsoft.com/office/drawing/2014/main" id="{343AC254-9B48-1DB1-37AB-7989B76B2944}"/>
              </a:ext>
            </a:extLst>
          </p:cNvPr>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tabLst>
                <a:tab pos="228600" algn="l"/>
              </a:tabLst>
            </a:pPr>
            <a:r>
              <a:rPr lang="en-US" sz="1800" b="1" i="1" dirty="0">
                <a:effectLst/>
                <a:latin typeface="Arial" panose="020B0604020202020204" pitchFamily="34" charset="0"/>
                <a:ea typeface="Times New Roman" panose="02020603050405020304" pitchFamily="18" charset="0"/>
              </a:rPr>
              <a:t>NPRR1287, Revisions to Outage Coordination </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a:extLst>
              <a:ext uri="{FF2B5EF4-FFF2-40B4-BE49-F238E27FC236}">
                <a16:creationId xmlns:a16="http://schemas.microsoft.com/office/drawing/2014/main" id="{AA3C6BD2-A898-9AB6-ED21-A6923193F6BE}"/>
              </a:ext>
            </a:extLst>
          </p:cNvPr>
          <p:cNvSpPr>
            <a:spLocks noChangeArrowheads="1"/>
          </p:cNvSpPr>
          <p:nvPr/>
        </p:nvSpPr>
        <p:spPr bwMode="auto">
          <a:xfrm>
            <a:off x="300940" y="678426"/>
            <a:ext cx="8443992"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Sponsor:  </a:t>
            </a:r>
            <a:r>
              <a:rPr lang="en-US" dirty="0"/>
              <a:t>ERCOT</a:t>
            </a:r>
          </a:p>
          <a:p>
            <a:r>
              <a:rPr lang="en-US" b="1" dirty="0"/>
              <a:t>Proposed Effective Date:  </a:t>
            </a:r>
            <a:r>
              <a:rPr lang="en-US" dirty="0"/>
              <a:t>The first of the month following PUCT approval</a:t>
            </a:r>
          </a:p>
          <a:p>
            <a:r>
              <a:rPr lang="en-US" b="1" dirty="0"/>
              <a:t>Estimated Impacts:</a:t>
            </a:r>
            <a:r>
              <a:rPr lang="en-US" dirty="0"/>
              <a:t>  No impact</a:t>
            </a:r>
          </a:p>
          <a:p>
            <a:r>
              <a:rPr lang="en-US" b="1" dirty="0"/>
              <a:t>Revision Description:  </a:t>
            </a:r>
            <a:r>
              <a:rPr lang="en-US" dirty="0"/>
              <a:t>This NPRR replaces the defined term Maximum Daily Resource Planned Outage Capacity (MDRPOC) with Resource Planned Outage Limit (RPOL) to align with the actual calculated RPOL as described in Section 3.1.6.13; adds the maximum duration of a proposed Transmission Facility Outage that may be approved with a described lead time to align with current Outage Coordination practices; defines the conditions that ERCOT may accept the Resource Planned Outage request if it could cause the exceedance of Resource Planned Outage Limit; and clarifies that, like any other Resource, Energy Storage Resources (ESRs) submit Outages pursuant to Sections 3.1.4.1 and 3.1.4.7.</a:t>
            </a:r>
          </a:p>
          <a:p>
            <a:r>
              <a:rPr lang="en-US" b="1" dirty="0"/>
              <a:t>PRS Decision:</a:t>
            </a:r>
            <a:r>
              <a:rPr lang="en-US" dirty="0"/>
              <a:t>  On 10/8/25, PRS voted unanimously to recommend approval of NPRR1287 as amended by the 8/18/25 ERCOT comments.  On 11/12/25, PRS voted unanimously to endorse and forward to TAC the 10/8/25 PRS Report and 5/27/25 Impact Analysis for NPRR1287.</a:t>
            </a:r>
          </a:p>
        </p:txBody>
      </p:sp>
    </p:spTree>
    <p:extLst>
      <p:ext uri="{BB962C8B-B14F-4D97-AF65-F5344CB8AC3E}">
        <p14:creationId xmlns:p14="http://schemas.microsoft.com/office/powerpoint/2010/main" val="22482358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E24B37-95DB-D945-5BD5-EF7DE7EC6FCC}"/>
            </a:ext>
          </a:extLst>
        </p:cNvPr>
        <p:cNvGrpSpPr/>
        <p:nvPr/>
      </p:nvGrpSpPr>
      <p:grpSpPr>
        <a:xfrm>
          <a:off x="0" y="0"/>
          <a:ext cx="0" cy="0"/>
          <a:chOff x="0" y="0"/>
          <a:chExt cx="0" cy="0"/>
        </a:xfrm>
      </p:grpSpPr>
      <p:sp>
        <p:nvSpPr>
          <p:cNvPr id="14338" name="Title 1">
            <a:extLst>
              <a:ext uri="{FF2B5EF4-FFF2-40B4-BE49-F238E27FC236}">
                <a16:creationId xmlns:a16="http://schemas.microsoft.com/office/drawing/2014/main" id="{03B44143-F802-81E6-39EF-7F6A6B85A004}"/>
              </a:ext>
            </a:extLst>
          </p:cNvPr>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tabLst>
                <a:tab pos="228600" algn="l"/>
              </a:tabLst>
            </a:pPr>
            <a:r>
              <a:rPr lang="en-US" sz="1800" b="1" i="1" dirty="0">
                <a:effectLst/>
                <a:latin typeface="Arial" panose="020B0604020202020204" pitchFamily="34" charset="0"/>
                <a:ea typeface="Times New Roman" panose="02020603050405020304" pitchFamily="18" charset="0"/>
              </a:rPr>
              <a:t>NPRR1298, Timing Requirements for Comments to Subcommittee Reports</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a:extLst>
              <a:ext uri="{FF2B5EF4-FFF2-40B4-BE49-F238E27FC236}">
                <a16:creationId xmlns:a16="http://schemas.microsoft.com/office/drawing/2014/main" id="{4353A5F0-888C-7FD9-7331-971EEB4B50D0}"/>
              </a:ext>
            </a:extLst>
          </p:cNvPr>
          <p:cNvSpPr>
            <a:spLocks noChangeArrowheads="1"/>
          </p:cNvSpPr>
          <p:nvPr/>
        </p:nvSpPr>
        <p:spPr bwMode="auto">
          <a:xfrm>
            <a:off x="312516" y="678426"/>
            <a:ext cx="8490292" cy="4801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Sponsor:  </a:t>
            </a:r>
            <a:r>
              <a:rPr lang="en-US" dirty="0"/>
              <a:t>Vistra</a:t>
            </a:r>
          </a:p>
          <a:p>
            <a:r>
              <a:rPr lang="en-US" b="1" dirty="0"/>
              <a:t>Proposed Effective Date:  </a:t>
            </a:r>
            <a:r>
              <a:rPr lang="en-US" dirty="0"/>
              <a:t>The first of the month following PUCT approval</a:t>
            </a:r>
          </a:p>
          <a:p>
            <a:r>
              <a:rPr lang="en-US" b="1" dirty="0"/>
              <a:t>Estimated Impacts:</a:t>
            </a:r>
            <a:r>
              <a:rPr lang="en-US" dirty="0"/>
              <a:t>  No impact</a:t>
            </a:r>
          </a:p>
          <a:p>
            <a:r>
              <a:rPr lang="en-US" b="1" dirty="0"/>
              <a:t>Revision Description:  </a:t>
            </a:r>
            <a:r>
              <a:rPr lang="en-US" dirty="0"/>
              <a:t>This NPRR extends discretion to review comments to the PRS Report that are posted less than six days in advance of the "next regularly scheduled" PRS meeting.  Paragraph (2) of Section 21.4.4, Protocol Revision Subcommittee Review and Action, allows PRS the discretion to consider comments on a new NPRR if they are posted after the 14-day comment period.</a:t>
            </a:r>
          </a:p>
          <a:p>
            <a:r>
              <a:rPr lang="en-US" b="1" dirty="0"/>
              <a:t>PRS Decision:</a:t>
            </a:r>
            <a:r>
              <a:rPr lang="en-US" dirty="0"/>
              <a:t>  On 10/8/25, PRS voted to recommend approval of NPRR1298 as revised by the 9/29/25 Vistra comments.  There were five opposing votes from the Consumer (Occidental), Independent Power Marketer (IPM) (Tenaska), and Investor Owned Utility (IOU) (3) (CNP, AEPSC, TNMP) Market Segments, and two abstentions from the Cooperative (PEC) and IOU (Oncor) Market Segments.  On 11/12/25, PRS voted to endorse and forward to TAC the 10/8/25 PRS Report and 10/27/25 Impact Analysis for NPRR1298.  There were two opposing votes from the Consumer (Occidental) and IOU (CNP) Market Segments, and two abstentions from the Cooperative (PEC) and IOU (TNMP) Market Segments.</a:t>
            </a:r>
          </a:p>
        </p:txBody>
      </p:sp>
    </p:spTree>
    <p:extLst>
      <p:ext uri="{BB962C8B-B14F-4D97-AF65-F5344CB8AC3E}">
        <p14:creationId xmlns:p14="http://schemas.microsoft.com/office/powerpoint/2010/main" val="26248205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tabLst>
                <a:tab pos="228600" algn="l"/>
              </a:tabLst>
            </a:pPr>
            <a:r>
              <a:rPr lang="en-US" sz="1800" b="1" i="1" dirty="0">
                <a:effectLst/>
                <a:latin typeface="Arial" panose="020B0604020202020204" pitchFamily="34" charset="0"/>
                <a:ea typeface="Times New Roman" panose="02020603050405020304" pitchFamily="18" charset="0"/>
              </a:rPr>
              <a:t>NPRR1300, Protected Information and ECEII to OPUC</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289366" y="678426"/>
            <a:ext cx="8513441"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Sponsor:  </a:t>
            </a:r>
            <a:r>
              <a:rPr lang="en-US" dirty="0"/>
              <a:t>ERCOT</a:t>
            </a:r>
          </a:p>
          <a:p>
            <a:r>
              <a:rPr lang="en-US" b="1" dirty="0"/>
              <a:t>Proposed Effective Date:  </a:t>
            </a:r>
            <a:r>
              <a:rPr lang="en-US" dirty="0"/>
              <a:t>The first of the month following PUCT approval</a:t>
            </a:r>
          </a:p>
          <a:p>
            <a:r>
              <a:rPr lang="en-US" b="1" dirty="0"/>
              <a:t>Estimated Impacts:</a:t>
            </a:r>
            <a:r>
              <a:rPr lang="en-US" dirty="0"/>
              <a:t>  No impact</a:t>
            </a:r>
          </a:p>
          <a:p>
            <a:r>
              <a:rPr lang="en-US" b="1" dirty="0"/>
              <a:t>Revision Description:  </a:t>
            </a:r>
            <a:r>
              <a:rPr lang="en-US" dirty="0"/>
              <a:t>This NPRR implements Senate Bill 1877 (SB 1877) by including the Office of Public Utility Counsel (OPUC) as an entity that is permitted to receive Protected Information or ERCOT Critical Energy Infrastructure Information (ECEII) without violating Section 1.3, Confidentiality.</a:t>
            </a:r>
          </a:p>
          <a:p>
            <a:r>
              <a:rPr lang="en-US" b="1" dirty="0"/>
              <a:t>PRS Decision:</a:t>
            </a:r>
            <a:r>
              <a:rPr lang="en-US" dirty="0"/>
              <a:t>  On 10/8/25, PRS voted unanimously to recommend approval of NPRR1300 as submitted.  On 11/12/25, PRS voted unanimously to endorse and forward to TAC the 10/8/25 PRS Report and the 9/11/25 Impact Analysis for NPRR1300.</a:t>
            </a:r>
          </a:p>
        </p:txBody>
      </p:sp>
    </p:spTree>
    <p:extLst>
      <p:ext uri="{BB962C8B-B14F-4D97-AF65-F5344CB8AC3E}">
        <p14:creationId xmlns:p14="http://schemas.microsoft.com/office/powerpoint/2010/main" val="2046687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936B7F-8853-8F77-7DA6-7FC54B9A2E4B}"/>
            </a:ext>
          </a:extLst>
        </p:cNvPr>
        <p:cNvGrpSpPr/>
        <p:nvPr/>
      </p:nvGrpSpPr>
      <p:grpSpPr>
        <a:xfrm>
          <a:off x="0" y="0"/>
          <a:ext cx="0" cy="0"/>
          <a:chOff x="0" y="0"/>
          <a:chExt cx="0" cy="0"/>
        </a:xfrm>
      </p:grpSpPr>
      <p:sp>
        <p:nvSpPr>
          <p:cNvPr id="14338" name="Title 1">
            <a:extLst>
              <a:ext uri="{FF2B5EF4-FFF2-40B4-BE49-F238E27FC236}">
                <a16:creationId xmlns:a16="http://schemas.microsoft.com/office/drawing/2014/main" id="{E71F13CA-9C67-0A13-D122-5DFDCC605354}"/>
              </a:ext>
            </a:extLst>
          </p:cNvPr>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tabLst>
                <a:tab pos="228600" algn="l"/>
              </a:tabLst>
            </a:pPr>
            <a:r>
              <a:rPr lang="en-US" sz="1800" b="1" i="1" dirty="0">
                <a:effectLst/>
                <a:latin typeface="Arial" panose="020B0604020202020204" pitchFamily="34" charset="0"/>
                <a:ea typeface="Times New Roman" panose="02020603050405020304" pitchFamily="18" charset="0"/>
              </a:rPr>
              <a:t>NPRR1303, Modernize Submission of Declarations of Natural Gas Pipeline Coordination</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a:extLst>
              <a:ext uri="{FF2B5EF4-FFF2-40B4-BE49-F238E27FC236}">
                <a16:creationId xmlns:a16="http://schemas.microsoft.com/office/drawing/2014/main" id="{2C98539A-593E-FD0B-717E-1F2BB5EC6E84}"/>
              </a:ext>
            </a:extLst>
          </p:cNvPr>
          <p:cNvSpPr>
            <a:spLocks noChangeArrowheads="1"/>
          </p:cNvSpPr>
          <p:nvPr/>
        </p:nvSpPr>
        <p:spPr bwMode="auto">
          <a:xfrm>
            <a:off x="312516" y="678426"/>
            <a:ext cx="8490292"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Sponsor:  </a:t>
            </a:r>
            <a:r>
              <a:rPr lang="en-US" dirty="0"/>
              <a:t>ERCOT</a:t>
            </a:r>
          </a:p>
          <a:p>
            <a:r>
              <a:rPr lang="en-US" b="1" dirty="0"/>
              <a:t>Proposed Effective Date:  </a:t>
            </a:r>
            <a:r>
              <a:rPr lang="en-US" dirty="0"/>
              <a:t>Upon implementation of PR461, Customer Service Management (CSM) Phase 2</a:t>
            </a:r>
          </a:p>
          <a:p>
            <a:r>
              <a:rPr lang="en-US" b="1" dirty="0"/>
              <a:t>Estimated Impacts:</a:t>
            </a:r>
            <a:r>
              <a:rPr lang="en-US" dirty="0"/>
              <a:t>  No impact (There are no additional impacts to this NPRR beyond what was captured in PR461, Customer Service Management (CSM) Phase 2.)</a:t>
            </a:r>
          </a:p>
          <a:p>
            <a:r>
              <a:rPr lang="en-US" b="1" dirty="0"/>
              <a:t>Revision Description:  </a:t>
            </a:r>
            <a:r>
              <a:rPr lang="en-US" dirty="0"/>
              <a:t>This NPRR revises language to change the method of submitting and receiving the Declaration of Natural Gas Pipeline Coordination from a physical form to an electronic format.  The information required in the declaration will not change.</a:t>
            </a:r>
          </a:p>
          <a:p>
            <a:r>
              <a:rPr lang="en-US" b="1" dirty="0"/>
              <a:t>PRS Decision:</a:t>
            </a:r>
            <a:r>
              <a:rPr lang="en-US" dirty="0"/>
              <a:t>  On 10/8/25, PRS voted unanimously to recommend approval of NPRR1303 as amended by the 10/7/25 ERCOT comments.  On 11/12/25, PRS voted unanimously to endorse and forward to TAC the 10/8/25 PRS Report and 10/21/25 Revised Impact Analysis for NPRR1303.</a:t>
            </a:r>
          </a:p>
        </p:txBody>
      </p:sp>
    </p:spTree>
    <p:extLst>
      <p:ext uri="{BB962C8B-B14F-4D97-AF65-F5344CB8AC3E}">
        <p14:creationId xmlns:p14="http://schemas.microsoft.com/office/powerpoint/2010/main" val="566914120"/>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AD6A9D-E05D-44AF-B5F9-103C86E8102F}">
  <ds:schemaRefs>
    <ds:schemaRef ds:uri="http://schemas.openxmlformats.org/package/2006/metadata/core-properties"/>
    <ds:schemaRef ds:uri="http://purl.org/dc/dcmitype/"/>
    <ds:schemaRef ds:uri="c34af464-7aa1-4edd-9be4-83dffc1cb926"/>
    <ds:schemaRef ds:uri="http://purl.org/dc/elements/1.1/"/>
    <ds:schemaRef ds:uri="http://schemas.microsoft.com/office/2006/documentManagement/types"/>
    <ds:schemaRef ds:uri="http://purl.org/dc/terms/"/>
    <ds:schemaRef ds:uri="http://schemas.microsoft.com/office/infopath/2007/PartnerControl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10970</TotalTime>
  <Words>1220</Words>
  <Application>Microsoft Office PowerPoint</Application>
  <PresentationFormat>On-screen Show (4:3)</PresentationFormat>
  <Paragraphs>223</Paragraphs>
  <Slides>10</Slides>
  <Notes>9</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10</vt:i4>
      </vt:variant>
    </vt:vector>
  </HeadingPairs>
  <TitlesOfParts>
    <vt:vector size="17" baseType="lpstr">
      <vt:lpstr>Arial</vt:lpstr>
      <vt:lpstr>Calibri</vt:lpstr>
      <vt:lpstr>Courier New</vt:lpstr>
      <vt:lpstr>Times New Roman</vt:lpstr>
      <vt:lpstr>Wingdings</vt:lpstr>
      <vt:lpstr>Custom Design</vt:lpstr>
      <vt:lpstr>Office Theme</vt:lpstr>
      <vt:lpstr>PowerPoint Presentation</vt:lpstr>
      <vt:lpstr>Summary of PRS Update</vt:lpstr>
      <vt:lpstr>Summary of PRS Update</vt:lpstr>
      <vt:lpstr>Appendix</vt:lpstr>
      <vt:lpstr>NPRR1274, RPG Estimated Capital Cost Thresholds of Proposed Transmission Projects</vt:lpstr>
      <vt:lpstr>NPRR1287, Revisions to Outage Coordination </vt:lpstr>
      <vt:lpstr>NPRR1298, Timing Requirements for Comments to Subcommittee Reports</vt:lpstr>
      <vt:lpstr>NPRR1300, Protected Information and ECEII to OPUC</vt:lpstr>
      <vt:lpstr>NPRR1303, Modernize Submission of Declarations of Natural Gas Pipeline Coordination</vt:lpstr>
      <vt:lpstr>2025 Release Targets – Approved NPRRs / SCRs / xGRRs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ERCOT Market Rules</cp:lastModifiedBy>
  <cp:revision>653</cp:revision>
  <cp:lastPrinted>2013-01-30T23:16:36Z</cp:lastPrinted>
  <dcterms:created xsi:type="dcterms:W3CDTF">2010-04-12T23:12:02Z</dcterms:created>
  <dcterms:modified xsi:type="dcterms:W3CDTF">2025-11-17T21:22:41Z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y fmtid="{D5CDD505-2E9C-101B-9397-08002B2CF9AE}" pid="3" name="MSIP_Label_7084cbda-52b8-46fb-a7b7-cb5bd465ed85_Enabled">
    <vt:lpwstr>true</vt:lpwstr>
  </property>
  <property fmtid="{D5CDD505-2E9C-101B-9397-08002B2CF9AE}" pid="4" name="MSIP_Label_7084cbda-52b8-46fb-a7b7-cb5bd465ed85_SetDate">
    <vt:lpwstr>2023-07-14T17:21:52Z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d8e5c145-1c97-4dfa-ac29-6cd666e16cb8</vt:lpwstr>
  </property>
  <property fmtid="{D5CDD505-2E9C-101B-9397-08002B2CF9AE}" pid="9" name="MSIP_Label_7084cbda-52b8-46fb-a7b7-cb5bd465ed85_ContentBits">
    <vt:lpwstr>0</vt:lpwstr>
  </property>
</Properties>
</file>